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10"/>
  </p:notesMasterIdLst>
  <p:handoutMasterIdLst>
    <p:handoutMasterId r:id="rId11"/>
  </p:handoutMasterIdLst>
  <p:sldIdLst>
    <p:sldId id="285" r:id="rId2"/>
    <p:sldId id="291" r:id="rId3"/>
    <p:sldId id="292" r:id="rId4"/>
    <p:sldId id="297" r:id="rId5"/>
    <p:sldId id="293" r:id="rId6"/>
    <p:sldId id="294" r:id="rId7"/>
    <p:sldId id="295" r:id="rId8"/>
    <p:sldId id="296" r:id="rId9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1pPr>
    <a:lvl2pPr marL="4572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2pPr>
    <a:lvl3pPr marL="9144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3pPr>
    <a:lvl4pPr marL="13716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4pPr>
    <a:lvl5pPr marL="18288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00"/>
    <a:srgbClr val="800000"/>
    <a:srgbClr val="000099"/>
    <a:srgbClr val="003399"/>
    <a:srgbClr val="003366"/>
    <a:srgbClr val="FFCCFF"/>
    <a:srgbClr val="CCECFF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1" autoAdjust="0"/>
    <p:restoredTop sz="99836" autoAdjust="0"/>
  </p:normalViewPr>
  <p:slideViewPr>
    <p:cSldViewPr>
      <p:cViewPr varScale="1">
        <p:scale>
          <a:sx n="83" d="100"/>
          <a:sy n="83" d="100"/>
        </p:scale>
        <p:origin x="60" y="7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792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04A39-A7EF-473E-83B1-D6DDD569E81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30275-B0D6-471C-A0D5-2B83675BD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4009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fld id="{348822FB-22A0-413D-B409-0CB34D878D1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85794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6462A3-3BBF-45CB-9F5D-52BB5DD26414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7280A4-9E35-4026-863D-12559CB904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7450" y="188914"/>
            <a:ext cx="7705725" cy="5048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2137D3-2F99-4A59-B0DE-05762BAA319B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1F00BD-C703-48ED-8137-4FC109AFD8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88150" y="188913"/>
            <a:ext cx="2105025" cy="6119812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4" y="188913"/>
            <a:ext cx="6167437" cy="61198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FB2F6-35F1-4E85-AFFC-EEA4462365BF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99787E-841A-4636-AD59-67EDB1675CF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CA376F-0FB5-4F3D-85ED-EBB6E2487A89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3EC0BA-F120-4B15-A79B-5375E013FB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4E0B-BBF3-47D9-BB63-18CF2EA60288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B59EE5-F0EF-45D6-A124-DD37233E6DD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3" y="1052513"/>
            <a:ext cx="4064000" cy="52562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4714" y="1052513"/>
            <a:ext cx="4064000" cy="52562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A0DD26-4FC3-497A-9642-370F34862BED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F6580E-2F89-4835-980B-E307402D38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05379C-03B6-4045-A8E8-A3421CEC5019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122A01-F4B0-4B01-ADF7-BCE7F2886B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AE7AE8-008F-408D-9093-639BA953F40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7FFCAA-95CA-4C1E-A5BC-6A2A29A167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61D63D-6514-4ECE-961C-184F9FBDA2D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732240" y="6248400"/>
            <a:ext cx="19050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32AE9C-0600-44EE-B62C-C6AA7B3332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AA5882-CE3E-4B78-90DC-2CB2F5C90F0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04B026-111C-48DD-85FD-193E7645E8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5C20AF-CD16-443F-B9FB-D74A3D749E38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0C274D-07FD-4A63-817B-CFE4E00D99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4" y="1052513"/>
            <a:ext cx="8280400" cy="525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3789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050" b="0">
                <a:ea typeface="宋体" pitchFamily="2" charset="-122"/>
              </a:defRPr>
            </a:lvl1pPr>
          </a:lstStyle>
          <a:p>
            <a:pPr>
              <a:defRPr/>
            </a:pPr>
            <a:fld id="{7337D2B0-9023-43F2-8D96-68087457371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3789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defRPr sz="105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789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050" b="0">
                <a:ea typeface="宋体" pitchFamily="2" charset="-122"/>
              </a:defRPr>
            </a:lvl1pPr>
          </a:lstStyle>
          <a:p>
            <a:pPr>
              <a:defRPr/>
            </a:pPr>
            <a:fld id="{B876B54B-5E77-439F-A37C-0899F16667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730008" y="166943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 smtClean="0">
                <a:solidFill>
                  <a:srgbClr val="003399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操 作 系 统</a:t>
            </a:r>
            <a:endParaRPr lang="zh-CN" altLang="en-US" sz="1800" dirty="0">
              <a:solidFill>
                <a:srgbClr val="003399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58201" y="246870"/>
            <a:ext cx="396945" cy="30181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ransition spd="med">
    <p:random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5pPr>
      <a:lvl6pPr marL="3429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6pPr>
      <a:lvl7pPr marL="6858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7pPr>
      <a:lvl8pPr marL="10287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8pPr>
      <a:lvl9pPr marL="13716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kumimoji="1" sz="24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kumimoji="1" sz="21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 kumimoji="1" sz="18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57617" y="2082331"/>
            <a:ext cx="276299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3175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>
            <a:spAutoFit/>
          </a:bodyPr>
          <a:lstStyle/>
          <a:p>
            <a:pPr algn="ctr" eaLnBrk="1" hangingPunct="1">
              <a:spcBef>
                <a:spcPct val="0"/>
              </a:spcBef>
              <a:defRPr/>
            </a:pPr>
            <a:r>
              <a:rPr lang="zh-CN" altLang="en-US" sz="3600" b="0" dirty="0">
                <a:solidFill>
                  <a:srgbClr val="00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itchFamily="2" charset="-122"/>
                <a:ea typeface="华文琥珀" pitchFamily="2" charset="-122"/>
              </a:rPr>
              <a:t> 操作系统 </a:t>
            </a:r>
            <a:endParaRPr lang="en-US" altLang="zh-CN" sz="3600" b="0" dirty="0">
              <a:solidFill>
                <a:srgbClr val="0033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琥珀" pitchFamily="2" charset="-122"/>
              <a:ea typeface="华文琥珀" pitchFamily="2" charset="-122"/>
            </a:endParaRPr>
          </a:p>
        </p:txBody>
      </p:sp>
      <p:pic>
        <p:nvPicPr>
          <p:cNvPr id="9" name="Picture 1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8380" y="2241358"/>
            <a:ext cx="3857625" cy="2560504"/>
          </a:xfrm>
          <a:prstGeom prst="rect">
            <a:avLst/>
          </a:prstGeom>
        </p:spPr>
      </p:pic>
      <p:sp>
        <p:nvSpPr>
          <p:cNvPr id="10" name="文本框 62"/>
          <p:cNvSpPr txBox="1"/>
          <p:nvPr/>
        </p:nvSpPr>
        <p:spPr>
          <a:xfrm>
            <a:off x="4417091" y="3616986"/>
            <a:ext cx="316322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993300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开课学院： 计算机学院</a:t>
            </a:r>
          </a:p>
        </p:txBody>
      </p:sp>
      <p:sp>
        <p:nvSpPr>
          <p:cNvPr id="11" name="文本框 30"/>
          <p:cNvSpPr txBox="1"/>
          <p:nvPr/>
        </p:nvSpPr>
        <p:spPr>
          <a:xfrm>
            <a:off x="4417091" y="3062192"/>
            <a:ext cx="244405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993300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任课教师： 何静媛</a:t>
            </a:r>
          </a:p>
        </p:txBody>
      </p:sp>
      <p:sp>
        <p:nvSpPr>
          <p:cNvPr id="12" name="文本框 48"/>
          <p:cNvSpPr txBox="1"/>
          <p:nvPr/>
        </p:nvSpPr>
        <p:spPr>
          <a:xfrm>
            <a:off x="4420886" y="4284049"/>
            <a:ext cx="318819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邮箱： </a:t>
            </a:r>
            <a:r>
              <a:rPr lang="en-US" altLang="zh-CN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ibm_hjy@sina.com</a:t>
            </a:r>
            <a:endParaRPr lang="zh-CN" altLang="en-US" sz="2100" spc="28" dirty="0">
              <a:solidFill>
                <a:srgbClr val="003399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3" name="文本框 76"/>
          <p:cNvSpPr txBox="1"/>
          <p:nvPr/>
        </p:nvSpPr>
        <p:spPr>
          <a:xfrm>
            <a:off x="4417091" y="4754905"/>
            <a:ext cx="317228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联系电话： </a:t>
            </a:r>
            <a:r>
              <a:rPr lang="en-US" altLang="zh-CN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15086836595</a:t>
            </a:r>
            <a:endParaRPr lang="zh-CN" altLang="en-US" sz="2100" spc="28" dirty="0">
              <a:solidFill>
                <a:srgbClr val="003399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4" name="TextBox 5"/>
          <p:cNvSpPr txBox="1"/>
          <p:nvPr/>
        </p:nvSpPr>
        <p:spPr>
          <a:xfrm>
            <a:off x="1817694" y="974713"/>
            <a:ext cx="2762997" cy="41549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3175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>
            <a:spAutoFit/>
          </a:bodyPr>
          <a:lstStyle/>
          <a:p>
            <a:pPr algn="ctr" eaLnBrk="1" hangingPunct="1">
              <a:spcBef>
                <a:spcPct val="0"/>
              </a:spcBef>
              <a:defRPr/>
            </a:pPr>
            <a:r>
              <a:rPr lang="zh-CN" altLang="en-US" sz="2100" b="0" dirty="0">
                <a:solidFill>
                  <a:srgbClr val="00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彩云" panose="02010800040101010101" pitchFamily="2" charset="-122"/>
                <a:ea typeface="华文彩云" panose="02010800040101010101" pitchFamily="2" charset="-122"/>
              </a:rPr>
              <a:t>重庆大学 </a:t>
            </a:r>
            <a:r>
              <a:rPr lang="zh-CN" altLang="en-US" sz="1800" b="0" dirty="0">
                <a:solidFill>
                  <a:srgbClr val="00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彩云" panose="02010800040101010101" pitchFamily="2" charset="-122"/>
                <a:ea typeface="华文彩云" panose="02010800040101010101" pitchFamily="2" charset="-122"/>
              </a:rPr>
              <a:t>计算机学院 </a:t>
            </a:r>
            <a:endParaRPr lang="en-US" altLang="zh-CN" sz="1800" b="0" dirty="0">
              <a:solidFill>
                <a:srgbClr val="0033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彩云" panose="02010800040101010101" pitchFamily="2" charset="-122"/>
              <a:ea typeface="华文彩云" panose="02010800040101010101" pitchFamily="2" charset="-122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589" y="1484784"/>
            <a:ext cx="8496944" cy="345010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24505" y="4797152"/>
            <a:ext cx="7999113" cy="13665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zh-CN" sz="1800" dirty="0" smtClean="0">
                <a:solidFill>
                  <a:srgbClr val="800000"/>
                </a:solidFill>
              </a:rPr>
              <a:t>NUMA:</a:t>
            </a:r>
            <a:r>
              <a:rPr lang="zh-CN" altLang="en-US" sz="1800" dirty="0" smtClean="0">
                <a:solidFill>
                  <a:srgbClr val="800000"/>
                </a:solidFill>
              </a:rPr>
              <a:t>即</a:t>
            </a:r>
            <a:r>
              <a:rPr lang="en-US" altLang="zh-CN" sz="1800" dirty="0">
                <a:solidFill>
                  <a:srgbClr val="800000"/>
                </a:solidFill>
              </a:rPr>
              <a:t>Non-Uniform Memory Access Architecture</a:t>
            </a:r>
            <a:r>
              <a:rPr lang="zh-CN" altLang="en-US" sz="1800" dirty="0">
                <a:solidFill>
                  <a:srgbClr val="800000"/>
                </a:solidFill>
              </a:rPr>
              <a:t>，非统一内存访问架构</a:t>
            </a:r>
            <a:r>
              <a:rPr lang="zh-CN" altLang="en-US" sz="1800" dirty="0" smtClean="0">
                <a:solidFill>
                  <a:srgbClr val="800000"/>
                </a:solidFill>
              </a:rPr>
              <a:t>。</a:t>
            </a:r>
            <a:endParaRPr lang="en-US" altLang="zh-CN" sz="1800" dirty="0" smtClean="0">
              <a:solidFill>
                <a:srgbClr val="800000"/>
              </a:solidFill>
            </a:endParaRPr>
          </a:p>
          <a:p>
            <a:r>
              <a:rPr lang="en-US" altLang="zh-CN" sz="1800" dirty="0" smtClean="0">
                <a:solidFill>
                  <a:srgbClr val="800000"/>
                </a:solidFill>
              </a:rPr>
              <a:t>NUMA</a:t>
            </a:r>
            <a:r>
              <a:rPr lang="zh-CN" altLang="en-US" sz="1800" dirty="0">
                <a:solidFill>
                  <a:srgbClr val="800000"/>
                </a:solidFill>
              </a:rPr>
              <a:t>模式是一种分布式存储器访问方式，处理器可以同时访问不同的</a:t>
            </a:r>
            <a:r>
              <a:rPr lang="zh-CN" altLang="en-US" sz="1800" dirty="0" smtClean="0">
                <a:solidFill>
                  <a:srgbClr val="800000"/>
                </a:solidFill>
              </a:rPr>
              <a:t>存</a:t>
            </a:r>
            <a:endParaRPr lang="en-US" altLang="zh-CN" sz="1800" dirty="0" smtClean="0">
              <a:solidFill>
                <a:srgbClr val="800000"/>
              </a:solidFill>
            </a:endParaRPr>
          </a:p>
          <a:p>
            <a:r>
              <a:rPr lang="zh-CN" altLang="en-US" sz="1800" dirty="0" smtClean="0">
                <a:solidFill>
                  <a:srgbClr val="800000"/>
                </a:solidFill>
              </a:rPr>
              <a:t>储</a:t>
            </a:r>
            <a:r>
              <a:rPr lang="zh-CN" altLang="en-US" sz="1800" dirty="0">
                <a:solidFill>
                  <a:srgbClr val="800000"/>
                </a:solidFill>
              </a:rPr>
              <a:t>器地址，大幅度提高并行性。</a:t>
            </a:r>
            <a:r>
              <a:rPr lang="en-US" altLang="zh-CN" sz="1800" dirty="0">
                <a:solidFill>
                  <a:srgbClr val="800000"/>
                </a:solidFill>
              </a:rPr>
              <a:t>NUMA</a:t>
            </a:r>
            <a:r>
              <a:rPr lang="zh-CN" altLang="en-US" sz="1800" dirty="0">
                <a:solidFill>
                  <a:srgbClr val="800000"/>
                </a:solidFill>
              </a:rPr>
              <a:t>模式下，处理器被划分成多个</a:t>
            </a:r>
            <a:r>
              <a:rPr lang="en-US" altLang="zh-CN" sz="1800" dirty="0">
                <a:solidFill>
                  <a:srgbClr val="800000"/>
                </a:solidFill>
              </a:rPr>
              <a:t>"</a:t>
            </a:r>
            <a:r>
              <a:rPr lang="zh-CN" altLang="en-US" sz="1800" dirty="0" smtClean="0">
                <a:solidFill>
                  <a:srgbClr val="800000"/>
                </a:solidFill>
              </a:rPr>
              <a:t>节点</a:t>
            </a:r>
            <a:r>
              <a:rPr lang="en-US" altLang="zh-CN" sz="1800" dirty="0" smtClean="0">
                <a:solidFill>
                  <a:srgbClr val="800000"/>
                </a:solidFill>
              </a:rPr>
              <a:t>“,</a:t>
            </a:r>
          </a:p>
          <a:p>
            <a:r>
              <a:rPr lang="zh-CN" altLang="en-US" sz="1800" dirty="0" smtClean="0">
                <a:solidFill>
                  <a:srgbClr val="800000"/>
                </a:solidFill>
              </a:rPr>
              <a:t>每个</a:t>
            </a:r>
            <a:r>
              <a:rPr lang="zh-CN" altLang="en-US" sz="1800" dirty="0">
                <a:solidFill>
                  <a:srgbClr val="800000"/>
                </a:solidFill>
              </a:rPr>
              <a:t>节点被分配</a:t>
            </a:r>
            <a:r>
              <a:rPr lang="zh-CN" altLang="en-US" sz="1800" dirty="0" smtClean="0">
                <a:solidFill>
                  <a:srgbClr val="800000"/>
                </a:solidFill>
              </a:rPr>
              <a:t>有本地</a:t>
            </a:r>
            <a:r>
              <a:rPr lang="zh-CN" altLang="en-US" sz="1800" dirty="0">
                <a:solidFill>
                  <a:srgbClr val="800000"/>
                </a:solidFill>
              </a:rPr>
              <a:t>存储器空间。</a:t>
            </a:r>
            <a:endParaRPr lang="zh-CN" altLang="en-US" sz="1800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505050"/>
      </p:ext>
    </p:extLst>
  </p:cSld>
  <p:clrMapOvr>
    <a:masterClrMapping/>
  </p:clrMapOvr>
  <p:transition spd="med"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83568" y="1196752"/>
            <a:ext cx="7272808" cy="46351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rgbClr val="C00000"/>
                </a:solidFill>
              </a:rPr>
              <a:t>Qspinlock</a:t>
            </a:r>
            <a:endParaRPr lang="en-US" altLang="zh-CN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 smtClean="0"/>
              <a:t>⚫在</a:t>
            </a:r>
            <a:r>
              <a:rPr lang="zh-CN" altLang="en-US" sz="1600" dirty="0"/>
              <a:t>队列自旋锁（Qspinlock）机制中，如果跨NUMA（Non Uniform Memory</a:t>
            </a:r>
          </a:p>
          <a:p>
            <a:pPr>
              <a:lnSpc>
                <a:spcPct val="150000"/>
              </a:lnSpc>
            </a:pPr>
            <a:r>
              <a:rPr lang="zh-CN" altLang="en-US" sz="1600" dirty="0"/>
              <a:t>Access Architecture，NUMA）节点进行锁传递，将导致锁变量从一个NUMA</a:t>
            </a:r>
            <a:r>
              <a:rPr lang="zh-CN" altLang="en-US" sz="1600" dirty="0" smtClean="0"/>
              <a:t>节点迁移</a:t>
            </a:r>
            <a:r>
              <a:rPr lang="zh-CN" altLang="en-US" sz="1600" dirty="0"/>
              <a:t>到另一个NUMA节点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endParaRPr lang="zh-CN" altLang="en-US" sz="1600" dirty="0"/>
          </a:p>
          <a:p>
            <a:pPr>
              <a:lnSpc>
                <a:spcPct val="150000"/>
              </a:lnSpc>
            </a:pPr>
            <a:r>
              <a:rPr lang="zh-CN" altLang="en-US" sz="1600" dirty="0" smtClean="0"/>
              <a:t>⚫在</a:t>
            </a:r>
            <a:r>
              <a:rPr lang="zh-CN" altLang="en-US" sz="1600" dirty="0"/>
              <a:t>NUMA体系结构中，访问本地节点比访问远程节点快得多。同时，由于缓存失效</a:t>
            </a:r>
            <a:r>
              <a:rPr lang="zh-CN" altLang="en-US" sz="1600" dirty="0" smtClean="0"/>
              <a:t>，将</a:t>
            </a:r>
            <a:r>
              <a:rPr lang="zh-CN" altLang="en-US" sz="1600" dirty="0"/>
              <a:t>导致额外的性能开销。因此，如果尽可能连续地在同一个NUMA节点上进行</a:t>
            </a:r>
            <a:r>
              <a:rPr lang="zh-CN" altLang="en-US" sz="1600" dirty="0" smtClean="0"/>
              <a:t>传递锁</a:t>
            </a:r>
            <a:r>
              <a:rPr lang="zh-CN" altLang="en-US" sz="1600" dirty="0"/>
              <a:t>，将有效地降低使用锁带来的开销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endParaRPr lang="zh-CN" altLang="en-US" sz="1600" dirty="0"/>
          </a:p>
          <a:p>
            <a:pPr>
              <a:lnSpc>
                <a:spcPct val="150000"/>
              </a:lnSpc>
            </a:pPr>
            <a:r>
              <a:rPr lang="zh-CN" altLang="en-US" sz="1600" dirty="0" smtClean="0"/>
              <a:t>⚫基于</a:t>
            </a:r>
            <a:r>
              <a:rPr lang="zh-CN" altLang="en-US" sz="1600" dirty="0"/>
              <a:t>这个思想，在NUMA体系结构中，openEuler采用CNA（Compact NUMA</a:t>
            </a:r>
            <a:r>
              <a:rPr lang="zh-CN" altLang="en-US" sz="1600" dirty="0" smtClean="0"/>
              <a:t>-Aware </a:t>
            </a:r>
            <a:r>
              <a:rPr lang="zh-CN" altLang="en-US" sz="1600" dirty="0"/>
              <a:t>Lock，紧凑NUMA感知锁）队列代替Qspinlock中的MCS队列。</a:t>
            </a:r>
          </a:p>
        </p:txBody>
      </p:sp>
    </p:spTree>
    <p:extLst>
      <p:ext uri="{BB962C8B-B14F-4D97-AF65-F5344CB8AC3E}">
        <p14:creationId xmlns:p14="http://schemas.microsoft.com/office/powerpoint/2010/main" val="1729625268"/>
      </p:ext>
    </p:extLst>
  </p:cSld>
  <p:clrMapOvr>
    <a:masterClrMapping/>
  </p:clrMapOvr>
  <p:transition spd="med"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31640" y="1916832"/>
            <a:ext cx="6264696" cy="1341906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dirty="0" err="1" smtClean="0"/>
              <a:t>struct</a:t>
            </a:r>
            <a:r>
              <a:rPr lang="en-US" altLang="zh-CN" sz="1400" dirty="0" smtClean="0"/>
              <a:t> mcs_spinlock{</a:t>
            </a:r>
          </a:p>
          <a:p>
            <a:r>
              <a:rPr lang="en-US" altLang="zh-CN" sz="1400" dirty="0" err="1" smtClean="0"/>
              <a:t>struct</a:t>
            </a:r>
            <a:r>
              <a:rPr lang="en-US" altLang="zh-CN" sz="1400" dirty="0" smtClean="0"/>
              <a:t> mcs_spinlock *next;     //</a:t>
            </a:r>
            <a:r>
              <a:rPr lang="zh-CN" altLang="en-US" sz="1400" dirty="0" smtClean="0"/>
              <a:t>指向节点的后继节点</a:t>
            </a:r>
            <a:r>
              <a:rPr lang="en-US" altLang="zh-CN" sz="1400" dirty="0" smtClean="0"/>
              <a:t> </a:t>
            </a:r>
            <a:endParaRPr lang="en-US" altLang="zh-CN" sz="1400" dirty="0"/>
          </a:p>
          <a:p>
            <a:r>
              <a:rPr lang="en-US" altLang="zh-CN" sz="1400" dirty="0" err="1" smtClean="0"/>
              <a:t>int</a:t>
            </a:r>
            <a:r>
              <a:rPr lang="en-US" altLang="zh-CN" sz="1400" dirty="0" smtClean="0"/>
              <a:t> locked;    //</a:t>
            </a:r>
            <a:r>
              <a:rPr lang="zh-CN" altLang="en-US" sz="1400" dirty="0" smtClean="0"/>
              <a:t>用来判断当前节点是否为队头节点</a:t>
            </a:r>
            <a:endParaRPr lang="zh-CN" altLang="en-US" sz="1400" dirty="0"/>
          </a:p>
          <a:p>
            <a:r>
              <a:rPr lang="en-US" altLang="zh-CN" sz="1400" dirty="0" err="1" smtClean="0"/>
              <a:t>int</a:t>
            </a:r>
            <a:r>
              <a:rPr lang="en-US" altLang="zh-CN" sz="1400" dirty="0" smtClean="0"/>
              <a:t> count;     //</a:t>
            </a:r>
            <a:r>
              <a:rPr lang="zh-CN" altLang="en-US" sz="1400" dirty="0" smtClean="0"/>
              <a:t>记录当前</a:t>
            </a:r>
            <a:r>
              <a:rPr lang="en-US" altLang="zh-CN" sz="1400" dirty="0" smtClean="0"/>
              <a:t>CPU</a:t>
            </a:r>
            <a:r>
              <a:rPr lang="zh-CN" altLang="en-US" sz="1400" dirty="0" smtClean="0"/>
              <a:t>获取锁的数目</a:t>
            </a:r>
            <a:endParaRPr lang="en-US" altLang="zh-CN" sz="1400" dirty="0" smtClean="0"/>
          </a:p>
          <a:p>
            <a:r>
              <a:rPr lang="en-US" altLang="zh-CN" sz="1400" dirty="0" smtClean="0"/>
              <a:t>}</a:t>
            </a:r>
            <a:r>
              <a:rPr lang="zh-CN" altLang="en-US" sz="1400" dirty="0"/>
              <a:t>；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71600" y="1484784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0" dirty="0" smtClean="0"/>
              <a:t>MCS </a:t>
            </a:r>
            <a:r>
              <a:rPr lang="zh-CN" altLang="en-US" sz="1800" dirty="0" smtClean="0"/>
              <a:t>数据结构</a:t>
            </a:r>
            <a:endParaRPr lang="zh-CN" altLang="en-US" sz="1800" dirty="0"/>
          </a:p>
        </p:txBody>
      </p:sp>
      <p:sp>
        <p:nvSpPr>
          <p:cNvPr id="4" name="文本框 3"/>
          <p:cNvSpPr txBox="1"/>
          <p:nvPr/>
        </p:nvSpPr>
        <p:spPr>
          <a:xfrm>
            <a:off x="611560" y="3789040"/>
            <a:ext cx="7914346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1800" dirty="0" smtClean="0"/>
              <a:t>每个</a:t>
            </a:r>
            <a:r>
              <a:rPr lang="en-US" altLang="zh-CN" sz="1800" dirty="0" smtClean="0"/>
              <a:t>CPU</a:t>
            </a:r>
            <a:r>
              <a:rPr lang="zh-CN" altLang="en-US" sz="1800" dirty="0" smtClean="0"/>
              <a:t>共定义</a:t>
            </a:r>
            <a:r>
              <a:rPr lang="en-US" altLang="zh-CN" sz="1800" dirty="0" smtClean="0"/>
              <a:t>4</a:t>
            </a:r>
            <a:r>
              <a:rPr lang="zh-CN" altLang="en-US" sz="1800" dirty="0" smtClean="0"/>
              <a:t>个</a:t>
            </a:r>
            <a:r>
              <a:rPr lang="en-US" altLang="zh-CN" sz="1800" dirty="0" smtClean="0"/>
              <a:t>MCS</a:t>
            </a:r>
            <a:r>
              <a:rPr lang="zh-CN" altLang="en-US" sz="1800" dirty="0" smtClean="0"/>
              <a:t>节点，这些节点保存在每个</a:t>
            </a:r>
            <a:r>
              <a:rPr lang="en-US" altLang="zh-CN" sz="1800" dirty="0" smtClean="0"/>
              <a:t>CPU</a:t>
            </a:r>
            <a:r>
              <a:rPr lang="zh-CN" altLang="en-US" sz="1800" dirty="0" smtClean="0"/>
              <a:t>的</a:t>
            </a:r>
            <a:r>
              <a:rPr lang="en-US" altLang="zh-CN" sz="1800" dirty="0" err="1" smtClean="0"/>
              <a:t>qnodes</a:t>
            </a:r>
            <a:r>
              <a:rPr lang="zh-CN" altLang="en-US" sz="1800" dirty="0" smtClean="0"/>
              <a:t>数组中</a:t>
            </a:r>
            <a:endParaRPr lang="en-US" altLang="zh-CN" sz="1800" dirty="0" smtClean="0"/>
          </a:p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1800" dirty="0" smtClean="0"/>
              <a:t>只有争用所的线程大于</a:t>
            </a:r>
            <a:r>
              <a:rPr lang="en-US" altLang="zh-CN" sz="1800" dirty="0" smtClean="0"/>
              <a:t>2</a:t>
            </a:r>
            <a:r>
              <a:rPr lang="zh-CN" altLang="en-US" sz="1800" dirty="0" smtClean="0"/>
              <a:t>个，才会启用</a:t>
            </a:r>
            <a:r>
              <a:rPr lang="en-US" altLang="zh-CN" sz="1800" dirty="0" smtClean="0"/>
              <a:t>MCS</a:t>
            </a:r>
            <a:r>
              <a:rPr lang="zh-CN" altLang="en-US" sz="1800" dirty="0" smtClean="0"/>
              <a:t>队列。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5599021"/>
      </p:ext>
    </p:extLst>
  </p:cSld>
  <p:clrMapOvr>
    <a:masterClrMapping/>
  </p:clrMapOvr>
  <p:transition spd="med"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69328" y="979227"/>
            <a:ext cx="7776864" cy="28900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C0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CNA</a:t>
            </a:r>
            <a:r>
              <a:rPr lang="zh-CN" altLang="en-US" dirty="0" smtClean="0">
                <a:solidFill>
                  <a:srgbClr val="C0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队列</a:t>
            </a:r>
            <a:endParaRPr lang="zh-CN" altLang="en-US" dirty="0">
              <a:solidFill>
                <a:srgbClr val="C0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⚫CNA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队列是MCS队列的一种变体。</a:t>
            </a: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⚫MCS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将等待获取锁的线程组织在一个队列中，而CNA则将等待获取锁的线程组织</a:t>
            </a: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为两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个队列：一个主队列，一个辅助队列。</a:t>
            </a:r>
          </a:p>
          <a:p>
            <a:pPr>
              <a:lnSpc>
                <a:spcPct val="150000"/>
              </a:lnSpc>
            </a:pP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⚫主队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列的线程队头运行在相同的 NUMA 节点上。辅助队列的线程与主队列队头</a:t>
            </a: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运行在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不同NUMA节点上。</a:t>
            </a:r>
          </a:p>
        </p:txBody>
      </p:sp>
      <p:sp>
        <p:nvSpPr>
          <p:cNvPr id="4" name="矩形 3"/>
          <p:cNvSpPr/>
          <p:nvPr/>
        </p:nvSpPr>
        <p:spPr>
          <a:xfrm>
            <a:off x="740758" y="4869160"/>
            <a:ext cx="7413446" cy="880241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srgbClr val="99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当一个线程试图获取CNA锁时，它将先被加入主队列。当锁被释放时，与队头不</a:t>
            </a:r>
            <a:r>
              <a:rPr lang="zh-CN" altLang="en-US" sz="1600" dirty="0" smtClean="0">
                <a:solidFill>
                  <a:srgbClr val="99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处于</a:t>
            </a:r>
            <a:r>
              <a:rPr lang="zh-CN" altLang="en-US" sz="1600" dirty="0">
                <a:solidFill>
                  <a:srgbClr val="99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同一个NUMA节点的线程可能将被移动到辅助队列。</a:t>
            </a:r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lang="zh-CN" altLang="en-US" sz="1600" dirty="0" smtClean="0">
                <a:solidFill>
                  <a:srgbClr val="99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这种</a:t>
            </a:r>
            <a:r>
              <a:rPr lang="zh-CN" altLang="en-US" sz="1600" dirty="0">
                <a:solidFill>
                  <a:srgbClr val="9933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类型的锁称为NUMA感知队列自旋锁，即NUMA-aware Qspinlock。</a:t>
            </a:r>
          </a:p>
        </p:txBody>
      </p:sp>
      <p:sp>
        <p:nvSpPr>
          <p:cNvPr id="5" name="矩形 4"/>
          <p:cNvSpPr/>
          <p:nvPr/>
        </p:nvSpPr>
        <p:spPr>
          <a:xfrm>
            <a:off x="746498" y="4293096"/>
            <a:ext cx="34540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NUMA-aware Qspinlock</a:t>
            </a:r>
          </a:p>
        </p:txBody>
      </p:sp>
    </p:spTree>
    <p:extLst>
      <p:ext uri="{BB962C8B-B14F-4D97-AF65-F5344CB8AC3E}">
        <p14:creationId xmlns:p14="http://schemas.microsoft.com/office/powerpoint/2010/main" val="1927881926"/>
      </p:ext>
    </p:extLst>
  </p:cSld>
  <p:clrMapOvr>
    <a:masterClrMapping/>
  </p:clrMapOvr>
  <p:transition spd="med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00718" y="1124744"/>
            <a:ext cx="27671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/>
              <a:t>CNA</a:t>
            </a:r>
            <a:r>
              <a:rPr lang="zh-CN" altLang="en-US" sz="2800" dirty="0"/>
              <a:t>的数据结构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916832"/>
            <a:ext cx="7455658" cy="2312092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5" name="矩形 4"/>
          <p:cNvSpPr/>
          <p:nvPr/>
        </p:nvSpPr>
        <p:spPr>
          <a:xfrm>
            <a:off x="827584" y="4725144"/>
            <a:ext cx="6552728" cy="904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我们关注其中4个主要成员：</a:t>
            </a:r>
          </a:p>
          <a:p>
            <a:r>
              <a:rPr lang="en-US" altLang="zh-CN" dirty="0" smtClean="0"/>
              <a:t>m</a:t>
            </a:r>
            <a:r>
              <a:rPr lang="zh-CN" altLang="en-US" dirty="0" smtClean="0"/>
              <a:t>cs</a:t>
            </a:r>
            <a:r>
              <a:rPr lang="en-US" altLang="zh-CN" dirty="0" smtClean="0"/>
              <a:t>.</a:t>
            </a:r>
            <a:r>
              <a:rPr lang="zh-CN" altLang="en-US" dirty="0" smtClean="0"/>
              <a:t>locked、numa</a:t>
            </a:r>
            <a:r>
              <a:rPr lang="zh-CN" altLang="en-US" dirty="0"/>
              <a:t>_</a:t>
            </a:r>
            <a:r>
              <a:rPr lang="zh-CN" altLang="en-US" dirty="0" smtClean="0"/>
              <a:t>node、 tail、 mcs</a:t>
            </a:r>
            <a:r>
              <a:rPr lang="en-US" altLang="zh-CN" dirty="0" smtClean="0"/>
              <a:t>.</a:t>
            </a:r>
            <a:r>
              <a:rPr lang="zh-CN" altLang="en-US" dirty="0" smtClean="0"/>
              <a:t>next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7719134"/>
      </p:ext>
    </p:extLst>
  </p:cSld>
  <p:clrMapOvr>
    <a:masterClrMapping/>
  </p:clrMapOvr>
  <p:transition spd="med"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484784"/>
            <a:ext cx="7806587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704999"/>
      </p:ext>
    </p:extLst>
  </p:cSld>
  <p:clrMapOvr>
    <a:masterClrMapping/>
  </p:clrMapOvr>
  <p:transition spd="med"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83568" y="1196752"/>
            <a:ext cx="7560840" cy="4721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/>
              <a:t>如上</a:t>
            </a:r>
            <a:r>
              <a:rPr lang="zh-CN" altLang="en-US" sz="1600" dirty="0"/>
              <a:t>图(a)、(b)、(c</a:t>
            </a:r>
            <a:r>
              <a:rPr lang="zh-CN" altLang="en-US" sz="1600" dirty="0" smtClean="0"/>
              <a:t>)</a:t>
            </a:r>
            <a:r>
              <a:rPr lang="zh-CN" altLang="en-US" sz="1600" dirty="0"/>
              <a:t>说明</a:t>
            </a:r>
            <a:r>
              <a:rPr lang="zh-CN" altLang="en-US" sz="1600" dirty="0" smtClean="0"/>
              <a:t>如下：</a:t>
            </a:r>
            <a:endParaRPr lang="zh-CN" altLang="en-US" sz="16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/>
              <a:t>开始有5个线程排队，线程T1位于序号为0的NUMA节点上并在队头自旋以等待获取锁；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 smtClean="0"/>
              <a:t>线程</a:t>
            </a:r>
            <a:r>
              <a:rPr lang="zh-CN" altLang="en-US" sz="1600" dirty="0"/>
              <a:t>T1成功获取锁，遍历主队列寻找队头的继承者。遍历至节点T4时，由于线程T4也</a:t>
            </a:r>
            <a:r>
              <a:rPr lang="zh-CN" altLang="en-US" sz="1600" dirty="0" smtClean="0"/>
              <a:t>位于</a:t>
            </a:r>
            <a:r>
              <a:rPr lang="zh-CN" altLang="en-US" sz="1600" dirty="0"/>
              <a:t>序号为0的NUMA节点上，故其成为队头的继承者，遍历结束；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 smtClean="0"/>
              <a:t>线程</a:t>
            </a:r>
            <a:r>
              <a:rPr lang="zh-CN" altLang="en-US" sz="1600" dirty="0"/>
              <a:t>T1将线程T4的锁状态locked置1，使其成为主队列队头。线程T2与T3位于序号为1</a:t>
            </a:r>
            <a:r>
              <a:rPr lang="zh-CN" altLang="en-US" sz="1600" dirty="0" smtClean="0"/>
              <a:t>的NUMA</a:t>
            </a:r>
            <a:r>
              <a:rPr lang="zh-CN" altLang="en-US" sz="1600" dirty="0"/>
              <a:t>节点上，故其将被加入到辅助队列中。由于辅助队列当前为空队列，所以线程T</a:t>
            </a:r>
            <a:r>
              <a:rPr lang="zh-CN" altLang="en-US" sz="1600" dirty="0" smtClean="0"/>
              <a:t>2成为</a:t>
            </a:r>
            <a:r>
              <a:rPr lang="zh-CN" altLang="en-US" sz="1600" dirty="0"/>
              <a:t>辅助队列的队头，线程T3成为辅助队列的队尾；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 smtClean="0"/>
              <a:t>线程</a:t>
            </a:r>
            <a:r>
              <a:rPr lang="zh-CN" altLang="en-US" sz="1600" dirty="0"/>
              <a:t>T4成功获取锁时，其遍历主队列寻找继承者。线程T4的后继节点T5位于节点序号为</a:t>
            </a:r>
            <a:r>
              <a:rPr lang="zh-CN" altLang="en-US" sz="1600" dirty="0" smtClean="0"/>
              <a:t>1的</a:t>
            </a:r>
            <a:r>
              <a:rPr lang="zh-CN" altLang="en-US" sz="1600" dirty="0"/>
              <a:t>NUMA节点上，主队列中没有线程T4期望找到的继承者，辅助队列的节点被并入主</a:t>
            </a:r>
            <a:r>
              <a:rPr lang="zh-CN" altLang="en-US" sz="1600" dirty="0" smtClean="0"/>
              <a:t>队列</a:t>
            </a:r>
            <a:r>
              <a:rPr lang="zh-CN" altLang="en-US" sz="1600" dirty="0"/>
              <a:t>中。辅助队列的队头线程T2成为主队列的队头，线程T5成为队尾。</a:t>
            </a:r>
          </a:p>
        </p:txBody>
      </p:sp>
    </p:spTree>
    <p:extLst>
      <p:ext uri="{BB962C8B-B14F-4D97-AF65-F5344CB8AC3E}">
        <p14:creationId xmlns:p14="http://schemas.microsoft.com/office/powerpoint/2010/main" val="1776417290"/>
      </p:ext>
    </p:extLst>
  </p:cSld>
  <p:clrMapOvr>
    <a:masterClrMapping/>
  </p:clrMapOvr>
  <p:transition spd="med">
    <p:random/>
  </p:transition>
</p:sld>
</file>

<file path=ppt/theme/theme1.xml><?xml version="1.0" encoding="utf-8"?>
<a:theme xmlns:a="http://schemas.openxmlformats.org/drawingml/2006/main" name="default">
  <a:themeElements>
    <a:clrScheme name="default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">
      <a:majorFont>
        <a:latin typeface="Times New Roman"/>
        <a:ea typeface="黑体"/>
        <a:cs typeface=""/>
      </a:majorFont>
      <a:minorFont>
        <a:latin typeface="Times New Roman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5692</TotalTime>
  <Words>711</Words>
  <Application>Microsoft Office PowerPoint</Application>
  <PresentationFormat>全屏显示(4:3)</PresentationFormat>
  <Paragraphs>40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2" baseType="lpstr">
      <vt:lpstr>方正姚体</vt:lpstr>
      <vt:lpstr>仿宋</vt:lpstr>
      <vt:lpstr>黑体</vt:lpstr>
      <vt:lpstr>华文彩云</vt:lpstr>
      <vt:lpstr>华文行楷</vt:lpstr>
      <vt:lpstr>华文琥珀</vt:lpstr>
      <vt:lpstr>华文楷体</vt:lpstr>
      <vt:lpstr>楷体</vt:lpstr>
      <vt:lpstr>楷体_GB2312</vt:lpstr>
      <vt:lpstr>宋体</vt:lpstr>
      <vt:lpstr>Arial</vt:lpstr>
      <vt:lpstr>Times New Roman</vt:lpstr>
      <vt:lpstr>Wingdings</vt:lpstr>
      <vt:lpstr>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重庆大学计算机学院基础科学系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＂多媒体技术基础＂课程复习要点</dc:title>
  <dc:creator>郭松涛</dc:creator>
  <cp:lastModifiedBy>2012dnd.com</cp:lastModifiedBy>
  <cp:revision>417</cp:revision>
  <dcterms:modified xsi:type="dcterms:W3CDTF">2021-08-19T15:30:59Z</dcterms:modified>
</cp:coreProperties>
</file>